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1" r:id="rId10"/>
    <p:sldId id="282" r:id="rId11"/>
    <p:sldId id="283" r:id="rId12"/>
    <p:sldId id="287" r:id="rId13"/>
    <p:sldId id="288" r:id="rId14"/>
    <p:sldId id="289" r:id="rId15"/>
    <p:sldId id="290" r:id="rId16"/>
    <p:sldId id="291" r:id="rId17"/>
    <p:sldId id="265" r:id="rId18"/>
    <p:sldId id="267" r:id="rId19"/>
    <p:sldId id="268" r:id="rId20"/>
    <p:sldId id="286" r:id="rId21"/>
    <p:sldId id="271" r:id="rId22"/>
    <p:sldId id="272" r:id="rId23"/>
    <p:sldId id="280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A8D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53" d="100"/>
          <a:sy n="53" d="100"/>
        </p:scale>
        <p:origin x="677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CD%20FINAL%20(4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CD%20FINAL%20(4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CD%20FINAL%20(4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CD%20FINAL%20(4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CD%20FINAL%20(4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CD%20FINAL%20(4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CD%20FINAL%20(4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CD%20FINAL%20(4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CD%20FINAL%20(4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CD%20FINAL%20(4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CD%20FINAL%20(4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CD%20FINAL%20(4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CD%20FINAL%20(4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258096272224937E-2"/>
          <c:y val="0.2974920807154483"/>
          <c:w val="0.93346866087750924"/>
          <c:h val="0.587815677558235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0.54545454545454541</c:v>
                </c:pt>
                <c:pt idx="1">
                  <c:v>0.63636363636363635</c:v>
                </c:pt>
                <c:pt idx="2">
                  <c:v>0.72727272727272729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33-482F-9881-2812E8D81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90287048"/>
        <c:axId val="1"/>
      </c:barChart>
      <c:catAx>
        <c:axId val="390287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902870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258096272224937E-2"/>
          <c:y val="0.32170664405676197"/>
          <c:w val="0.93346866087750924"/>
          <c:h val="0.55426566385683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Indicadores!$D$50:$F$50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Indicadores!$D$51:$F$51</c:f>
              <c:numCache>
                <c:formatCode>0.0%</c:formatCode>
                <c:ptCount val="3"/>
                <c:pt idx="0">
                  <c:v>0.5</c:v>
                </c:pt>
                <c:pt idx="1">
                  <c:v>0.5714285714285714</c:v>
                </c:pt>
                <c:pt idx="2">
                  <c:v>0.5625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65-48E3-BB0B-96B494A9AD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74889072"/>
        <c:axId val="1"/>
      </c:barChart>
      <c:catAx>
        <c:axId val="37488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748890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730224086650711E-2"/>
          <c:y val="0.29328672511098497"/>
          <c:w val="0.93254148945446091"/>
          <c:h val="0.59364060022464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faltosas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Indicadores!$D$55:$F$55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Indicadores!$D$56:$F$56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B5-405E-AFA6-FB781910C7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74410584"/>
        <c:axId val="1"/>
      </c:barChart>
      <c:catAx>
        <c:axId val="374410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744105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454393198522676E-2"/>
          <c:y val="0.31923076923076921"/>
          <c:w val="0.9330638044575269"/>
          <c:h val="0.55769230769230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gestantes com registro na ficha de acompanhamento/espelho de pré-natal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Indicadores!$D$61:$F$61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Indicadores!$D$62:$F$62</c:f>
              <c:numCache>
                <c:formatCode>0.0%</c:formatCode>
                <c:ptCount val="3"/>
                <c:pt idx="0">
                  <c:v>0.83333333333333337</c:v>
                </c:pt>
                <c:pt idx="1">
                  <c:v>0.7857142857142857</c:v>
                </c:pt>
                <c:pt idx="2">
                  <c:v>0.875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1-488F-89A2-8FB1F78AD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74886448"/>
        <c:axId val="1"/>
      </c:barChart>
      <c:catAx>
        <c:axId val="37488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748864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454393198522676E-2"/>
          <c:y val="0.31923076923076921"/>
          <c:w val="0.9330638044575269"/>
          <c:h val="0.55769230769230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gestantes com registro na ficha de acompanhamento/espelho de pré-natal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Indicadores!$D$61:$F$61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Indicadores!$D$62:$F$62</c:f>
              <c:numCache>
                <c:formatCode>0.0%</c:formatCode>
                <c:ptCount val="3"/>
                <c:pt idx="0">
                  <c:v>0.83333333333333337</c:v>
                </c:pt>
                <c:pt idx="1">
                  <c:v>0.7857142857142857</c:v>
                </c:pt>
                <c:pt idx="2">
                  <c:v>0.875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F8-47EC-B3AE-75E92869F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74886448"/>
        <c:axId val="1"/>
      </c:barChart>
      <c:catAx>
        <c:axId val="37488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748864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663398885557402E-2"/>
          <c:y val="0.32500132243376639"/>
          <c:w val="0.93267416912338441"/>
          <c:h val="0.545835554343889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Indicadores!$C$108</c:f>
              <c:strCache>
                <c:ptCount val="1"/>
                <c:pt idx="0">
                  <c:v>Proporção de puérperas com consulta até 42 dias após o parto.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Indicadores!$D$107:$F$107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Indicadores!$D$108:$F$108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FA-4CB8-8C19-4C14373C65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76232784"/>
        <c:axId val="1"/>
      </c:barChart>
      <c:catAx>
        <c:axId val="37623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762327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258096272224937E-2"/>
          <c:y val="0.30740851927271151"/>
          <c:w val="0.93346866087750924"/>
          <c:h val="0.574076150449039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0.75</c:v>
                </c:pt>
                <c:pt idx="1">
                  <c:v>0.7857142857142857</c:v>
                </c:pt>
                <c:pt idx="2">
                  <c:v>0.8125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D8-44D6-9DAC-D58E5698CD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90644456"/>
        <c:axId val="1"/>
      </c:barChart>
      <c:catAx>
        <c:axId val="390644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906444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663398885557402E-2"/>
          <c:y val="0.29856115107913667"/>
          <c:w val="0.93267416912338441"/>
          <c:h val="0.58633093525179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0.7142857142857143</c:v>
                </c:pt>
                <c:pt idx="2">
                  <c:v>0.6875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CB-4D41-B2B2-4E7F43EFBE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90820144"/>
        <c:axId val="1"/>
      </c:barChart>
      <c:catAx>
        <c:axId val="39082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908201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258096272224937E-2"/>
          <c:y val="0.30292024784772725"/>
          <c:w val="0.93346866087750924"/>
          <c:h val="0.580293004913116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0.75</c:v>
                </c:pt>
                <c:pt idx="1">
                  <c:v>0.7857142857142857</c:v>
                </c:pt>
                <c:pt idx="2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71-4BCF-BE07-42DADA933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90107440"/>
        <c:axId val="1"/>
      </c:barChart>
      <c:catAx>
        <c:axId val="39010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901074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258096272224937E-2"/>
          <c:y val="0.28327645051194539"/>
          <c:w val="0.93346866087750924"/>
          <c:h val="0.60750853242320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gestantes com solicitação de todos os exames laboratoriais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32-4E7E-9BB9-7571CBE60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90178440"/>
        <c:axId val="1"/>
      </c:barChart>
      <c:catAx>
        <c:axId val="390178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901784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258096272224937E-2"/>
          <c:y val="0.30627361456702346"/>
          <c:w val="0.93346866087750924"/>
          <c:h val="0.575646793644044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1</c:v>
                </c:pt>
                <c:pt idx="1">
                  <c:v>0.8571428571428571</c:v>
                </c:pt>
                <c:pt idx="2">
                  <c:v>0.875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61-44A1-8B04-A6C3706A6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74271088"/>
        <c:axId val="1"/>
      </c:barChart>
      <c:catAx>
        <c:axId val="37427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7427108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258096272224937E-2"/>
          <c:y val="0.30827067669172931"/>
          <c:w val="0.93346866087750924"/>
          <c:h val="0.5714285714285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vacina contra tétano, difteria e coqueluche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0.58333333333333337</c:v>
                </c:pt>
                <c:pt idx="1">
                  <c:v>0.6428571428571429</c:v>
                </c:pt>
                <c:pt idx="2">
                  <c:v>0.6875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BA-4FD5-9429-415F87C6E4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74411568"/>
        <c:axId val="1"/>
      </c:barChart>
      <c:catAx>
        <c:axId val="37441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744115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258096272224937E-2"/>
          <c:y val="0.30827067669172931"/>
          <c:w val="0.93346866087750924"/>
          <c:h val="0.5714285714285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vacina contra tétano, difteria e coqueluche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0.58333333333333337</c:v>
                </c:pt>
                <c:pt idx="1">
                  <c:v>0.6428571428571429</c:v>
                </c:pt>
                <c:pt idx="2">
                  <c:v>0.6875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BA-4FD5-9429-415F87C6E4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74411568"/>
        <c:axId val="1"/>
      </c:barChart>
      <c:catAx>
        <c:axId val="37441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744115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36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0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53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29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2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04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22/03/2016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99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22/03/2016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98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22/03/2016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24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56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2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68F52-ACE3-4A0B-A546-9AB63416846B}" type="datetimeFigureOut">
              <a:rPr lang="pt-BR" smtClean="0"/>
              <a:t>22/03/2016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57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090883" y="91094"/>
            <a:ext cx="598573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Universidade Aberta do SUS - UNASUS</a:t>
            </a:r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Turma 9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66" y="104362"/>
            <a:ext cx="1368152" cy="112908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ângulo 6"/>
          <p:cNvSpPr/>
          <p:nvPr/>
        </p:nvSpPr>
        <p:spPr>
          <a:xfrm>
            <a:off x="0" y="2534683"/>
            <a:ext cx="12192000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Melhoria da Atenção ao Pré-Natal e ao Puerpério na UBS/ESF Boa Vista das Missões, Boa Vista das Missões / RS</a:t>
            </a:r>
            <a:r>
              <a:rPr lang="pt-B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Retângulo 7"/>
          <p:cNvSpPr/>
          <p:nvPr/>
        </p:nvSpPr>
        <p:spPr>
          <a:xfrm>
            <a:off x="3366919" y="4703096"/>
            <a:ext cx="48336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Felix Ramon Garriga</a:t>
            </a: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endParaRPr lang="pt-BR" b="1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50000"/>
              </a:lnSpc>
            </a:pPr>
            <a:r>
              <a:rPr lang="pt-BR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Orientador: </a:t>
            </a:r>
            <a:r>
              <a:rPr lang="pt-BR" b="1" dirty="0">
                <a:latin typeface="Arial Black" panose="020B0A04020102020204" pitchFamily="34" charset="0"/>
              </a:rPr>
              <a:t>Fernanda Ferreira</a:t>
            </a:r>
          </a:p>
          <a:p>
            <a:pPr indent="540385" algn="ctr">
              <a:lnSpc>
                <a:spcPct val="150000"/>
              </a:lnSpc>
            </a:pPr>
            <a:endParaRPr lang="pt-BR" dirty="0">
              <a:latin typeface="Arial Black" panose="020B0A04020102020204" pitchFamily="34" charset="0"/>
            </a:endParaRPr>
          </a:p>
          <a:p>
            <a:pPr indent="540385" algn="ctr">
              <a:lnSpc>
                <a:spcPct val="150000"/>
              </a:lnSpc>
            </a:pPr>
            <a:r>
              <a:rPr lang="pt-BR" dirty="0">
                <a:latin typeface="Arial Black" panose="020B0A04020102020204" pitchFamily="34" charset="0"/>
              </a:rPr>
              <a:t>2016</a:t>
            </a: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endParaRPr lang="pt-BR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6285" y="104362"/>
            <a:ext cx="1368152" cy="1129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51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35281" y="1552074"/>
            <a:ext cx="1154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2.3: Proporção de gestantes com pelo menos um exame de mamas durante o pré-natal.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069943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09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11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12 usuárias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906375644"/>
              </p:ext>
            </p:extLst>
          </p:nvPr>
        </p:nvGraphicFramePr>
        <p:xfrm>
          <a:off x="450486" y="2989943"/>
          <a:ext cx="5863228" cy="3359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695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35281" y="1552074"/>
            <a:ext cx="1154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2.4: Garantir a 100% das gestantes a solicitação de exames laboratoriais de acordo com protocolo.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069943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12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14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14 usuárias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606870390"/>
              </p:ext>
            </p:extLst>
          </p:nvPr>
        </p:nvGraphicFramePr>
        <p:xfrm>
          <a:off x="335281" y="2714171"/>
          <a:ext cx="6529976" cy="3451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1786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35281" y="1552074"/>
            <a:ext cx="1154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2.5: Garantir a 100% das gestantes a prescrição de sulfato ferroso e ácido fólico conforme protocolo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069943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12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12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14 usuárias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652104888"/>
              </p:ext>
            </p:extLst>
          </p:nvPr>
        </p:nvGraphicFramePr>
        <p:xfrm>
          <a:off x="450486" y="2877637"/>
          <a:ext cx="6255114" cy="331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1045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35281" y="1552074"/>
            <a:ext cx="1154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2.6: Garantir a 100% das gestantes a atualização da vacina contra o tétano e difteria, incluindo a recomendação para a coqueluche.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069943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07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09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11 usuárias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30069443"/>
              </p:ext>
            </p:extLst>
          </p:nvPr>
        </p:nvGraphicFramePr>
        <p:xfrm>
          <a:off x="335281" y="3236686"/>
          <a:ext cx="6210662" cy="274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0560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35281" y="1552074"/>
            <a:ext cx="1154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2.7: Garantir que 100% das gestantes estejam com o esquema de vacina contra hepatite B completo.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069943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07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09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11 usuárias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335281" y="3236686"/>
          <a:ext cx="6210662" cy="274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5700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35281" y="1552074"/>
            <a:ext cx="1154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2.8: Garantir a primeira consulta odontológica programática para 100% das gestantes cadastradas.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069943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06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08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09 usuárias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470281420"/>
              </p:ext>
            </p:extLst>
          </p:nvPr>
        </p:nvGraphicFramePr>
        <p:xfrm>
          <a:off x="450485" y="2656114"/>
          <a:ext cx="6095457" cy="3222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5401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1837" y="354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35281" y="1552074"/>
            <a:ext cx="11548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2.9: Examinar as mamas em 100% das puérperas cadastradas no Programa de Pré-Natal e Puerpério.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2.10 Examinar o abdome em 100% das puérperas cadastradas no Programa de Pré-Natal e Puerpério.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2.11 Realizar exame ginecológico em 100% das puérperas cadastradas no Programa de Pré-Natal e Puerpério.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2.12 Avaliar o estado psíquico em 100% das puérperas cadastradas no Programa de Pré-Natal e Puerpério.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2.13 Avaliar intercorrências em 100% das puérperas cadastradas no Programa de Pré-Natal e Puerpério.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2.14 Prescrever a 100% das puérperas um dos métodos de anticoncepção.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8" name="Retângulo 7"/>
          <p:cNvSpPr/>
          <p:nvPr/>
        </p:nvSpPr>
        <p:spPr>
          <a:xfrm>
            <a:off x="3605922" y="4688356"/>
            <a:ext cx="5007429" cy="740229"/>
          </a:xfrm>
          <a:prstGeom prst="rect">
            <a:avLst/>
          </a:prstGeom>
          <a:solidFill>
            <a:srgbClr val="EEA8DC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Alcance das metas – 100% (todos os meses)</a:t>
            </a:r>
          </a:p>
        </p:txBody>
      </p:sp>
    </p:spTree>
    <p:extLst>
      <p:ext uri="{BB962C8B-B14F-4D97-AF65-F5344CB8AC3E}">
        <p14:creationId xmlns:p14="http://schemas.microsoft.com/office/powerpoint/2010/main" val="1721034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450487" y="1407695"/>
            <a:ext cx="11589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3 Melhorar a adesão ao Programa de Pré-Natal e Puerpério.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3.1: Realizar busca ativa de 100% das gestantes faltosas às consultas de pré-natal.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628437" y="3442218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0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01 usuária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0</a:t>
            </a: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1252110105"/>
              </p:ext>
            </p:extLst>
          </p:nvPr>
        </p:nvGraphicFramePr>
        <p:xfrm>
          <a:off x="418736" y="2165991"/>
          <a:ext cx="6032501" cy="351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tângulo 10"/>
          <p:cNvSpPr/>
          <p:nvPr/>
        </p:nvSpPr>
        <p:spPr>
          <a:xfrm>
            <a:off x="386987" y="6123072"/>
            <a:ext cx="116526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Meta 3.2 Realizar busca ativa em 100% das puérperas que não fizeram a consulta de puerpério até 30 dias após o parto</a:t>
            </a:r>
            <a:endParaRPr lang="pt-BR" dirty="0"/>
          </a:p>
        </p:txBody>
      </p:sp>
      <p:sp>
        <p:nvSpPr>
          <p:cNvPr id="12" name="Seta Dobrada 11"/>
          <p:cNvSpPr/>
          <p:nvPr/>
        </p:nvSpPr>
        <p:spPr>
          <a:xfrm>
            <a:off x="7765143" y="5283200"/>
            <a:ext cx="522514" cy="653143"/>
          </a:xfrm>
          <a:prstGeom prst="bentArrow">
            <a:avLst/>
          </a:prstGeom>
          <a:solidFill>
            <a:srgbClr val="EEA8DC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407399" y="5225925"/>
            <a:ext cx="3632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Nenhuma usuária faltosa / sem busca ativa</a:t>
            </a:r>
          </a:p>
        </p:txBody>
      </p:sp>
    </p:spTree>
    <p:extLst>
      <p:ext uri="{BB962C8B-B14F-4D97-AF65-F5344CB8AC3E}">
        <p14:creationId xmlns:p14="http://schemas.microsoft.com/office/powerpoint/2010/main" val="2030650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233019" y="1357125"/>
            <a:ext cx="1172596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4. Melhorar o registro do Programa de Pré-Natal e Puerpério.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4.1. Manter registro na ficha espelho de pré-natal/vacinação em 100% das gestantes.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26252002"/>
              </p:ext>
            </p:extLst>
          </p:nvPr>
        </p:nvGraphicFramePr>
        <p:xfrm>
          <a:off x="233019" y="2379985"/>
          <a:ext cx="6080943" cy="312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7367180" y="3338684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Mês 1: n = 10 usuárias</a:t>
            </a:r>
          </a:p>
          <a:p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Mês 2: n = 11 usuárias</a:t>
            </a:r>
          </a:p>
          <a:p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Mês 3: n = 14 usuárias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3019" y="5910010"/>
            <a:ext cx="11974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Meta 4.2 Manter registro na ficha de acompanhamento do Programa de Pré-Natal e Puerpério 100% das puérperas</a:t>
            </a:r>
            <a:endParaRPr lang="pt-BR" dirty="0"/>
          </a:p>
        </p:txBody>
      </p:sp>
      <p:sp>
        <p:nvSpPr>
          <p:cNvPr id="11" name="Seta Dobrada 10"/>
          <p:cNvSpPr/>
          <p:nvPr/>
        </p:nvSpPr>
        <p:spPr>
          <a:xfrm>
            <a:off x="7736115" y="5178338"/>
            <a:ext cx="522514" cy="653143"/>
          </a:xfrm>
          <a:prstGeom prst="bentArrow">
            <a:avLst/>
          </a:prstGeom>
          <a:solidFill>
            <a:srgbClr val="EEA8DC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258629" y="5146047"/>
            <a:ext cx="363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alcançada / todos os meses</a:t>
            </a:r>
          </a:p>
        </p:txBody>
      </p:sp>
    </p:spTree>
    <p:extLst>
      <p:ext uri="{BB962C8B-B14F-4D97-AF65-F5344CB8AC3E}">
        <p14:creationId xmlns:p14="http://schemas.microsoft.com/office/powerpoint/2010/main" val="660789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450486" y="1701812"/>
            <a:ext cx="114335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5 Realizar avaliação de risco.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5.1. Avaliar risco gestacional em 100% das gestantes.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076474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10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11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14 usuárias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964062749"/>
              </p:ext>
            </p:extLst>
          </p:nvPr>
        </p:nvGraphicFramePr>
        <p:xfrm>
          <a:off x="581298" y="3018971"/>
          <a:ext cx="6312988" cy="291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6900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6115" y="2275568"/>
            <a:ext cx="11814628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gestação, o parto e o puerpério geram grandes modificações fisiológicas e psicológicas; 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Acesso a um programa de atenção à saúde qualificado, humanizado e integral com base nos princípios do Sistema Único de Saúde (SUS).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70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s://image.freepik.com/vetores-gratis/mulher-gravida-no-estilo-desenhado-mao_23-21475055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138" y="44391"/>
            <a:ext cx="1555323" cy="155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232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450486" y="1701812"/>
            <a:ext cx="1143350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6 Promover a saúde no pré-natal e puerpério.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6.1. Garantir a 100% das gestantes orientação nutricional durante a gestação.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6.2 Promover o aleitamento materno junto a 100% das gestantes.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6.3 Orientar 100% das gestantes sobre os cuidados com o recém-nascido (teste do pezinho, decúbito dorsal para dormir).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6.4 Orientar 100% das gestantes sobre anticoncepção após o parto.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6.5 Orientar 100% das gestantes sobre os riscos do tabagismo e do uso de álcool e drogas na gestação.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6.6 Orientar 100% das gestantes sobre higiene bucal.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6.7 Orientar 100% das puérperas cadastradas no Programa de Pré-Natal e Puerpério sobre os cuidados do recém-nascido.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6.8 Orientar 100% das puérperas cadastradas no Programa de Pré-Natal e Puerpério sobre aleitamento materno exclusivo.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6.9 Orientar 100% das puérperas cadastradas no Programa de Pré-Natal e Puerpério sobre planejamento familiar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7" name="Retângulo 6"/>
          <p:cNvSpPr/>
          <p:nvPr/>
        </p:nvSpPr>
        <p:spPr>
          <a:xfrm>
            <a:off x="2270607" y="5979732"/>
            <a:ext cx="5007429" cy="740229"/>
          </a:xfrm>
          <a:prstGeom prst="rect">
            <a:avLst/>
          </a:prstGeom>
          <a:solidFill>
            <a:srgbClr val="EEA8DC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Alcance das metas – 100% (todos os meses)</a:t>
            </a:r>
          </a:p>
        </p:txBody>
      </p:sp>
    </p:spTree>
    <p:extLst>
      <p:ext uri="{BB962C8B-B14F-4D97-AF65-F5344CB8AC3E}">
        <p14:creationId xmlns:p14="http://schemas.microsoft.com/office/powerpoint/2010/main" val="1764371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161327" y="457200"/>
            <a:ext cx="7030673" cy="619626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Capacitações;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Experiência nova para a equipe;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Reorganização da ação programática;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Necessidade ainda de melhorias (registros, prescrição de sulfato ferroso, avaliação de risco);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Campanhas de conscientização sobre a importância de exames (ginecológico e de mamas) na gestação;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Realocação de dentista para a UBS/ESF;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Capacitar os ACS (identificar mulheres férteis, por </a:t>
            </a:r>
            <a:r>
              <a:rPr lang="pt-B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Necessidade de consolidação da intervenção;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Pode ser referência para outras ações programáticas</a:t>
            </a:r>
            <a:endParaRPr lang="pt-BR" sz="24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203200" y="1393303"/>
            <a:ext cx="4568825" cy="5464697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intervenção objetivou melhorar os indicadores de cobertura e da qualidade do serviço de saúde.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6248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0516" y="365126"/>
            <a:ext cx="9633284" cy="924980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REFLEXÃO CRÍTICA SOBRE O PROCESSO DE APRENDIZADO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486" y="1524000"/>
            <a:ext cx="11422200" cy="5181600"/>
          </a:xfrm>
        </p:spPr>
        <p:txBody>
          <a:bodyPr>
            <a:normAutofit/>
          </a:bodyPr>
          <a:lstStyle/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Sentimento de acolhimento pela equipe e gestão;</a:t>
            </a:r>
          </a:p>
          <a:p>
            <a:pPr algn="just"/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Percepção de que as ações realizadas na UBS/ESF não seguiam os protocolos; </a:t>
            </a:r>
          </a:p>
          <a:p>
            <a:pPr algn="just"/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Ponto positivo do curso – baseia-se nos protocolos do MS;</a:t>
            </a: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Cada etapa ou unidade com seu objetivo;</a:t>
            </a:r>
          </a:p>
          <a:p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Empoderamento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graças ao método diversificado no curso (fóruns, estudos);</a:t>
            </a: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Reflexão sobre o impacto da intervenção para a comunidade</a:t>
            </a:r>
          </a:p>
          <a:p>
            <a:pPr marL="0" indent="0">
              <a:buNone/>
            </a:pPr>
            <a:endParaRPr lang="pt-PT" sz="23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PT" sz="23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PT" sz="2300" i="1" dirty="0">
                <a:latin typeface="Arial" panose="020B0604020202020204" pitchFamily="34" charset="0"/>
                <a:cs typeface="Arial" panose="020B0604020202020204" pitchFamily="34" charset="0"/>
              </a:rPr>
              <a:t>“Assim, considero que a especialização me trouxe benefícios únicos como maior preparação para atuar no Brasil e um sentimento de que o curso é uma fortaleza para minha vida como profissional de saúde” </a:t>
            </a:r>
            <a:endParaRPr lang="pt-BR" sz="23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1900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80" y="1681056"/>
            <a:ext cx="3977640" cy="34442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9910" y="2940686"/>
            <a:ext cx="9633284" cy="924980"/>
          </a:xfrm>
        </p:spPr>
        <p:txBody>
          <a:bodyPr>
            <a:normAutofit/>
          </a:bodyPr>
          <a:lstStyle/>
          <a:p>
            <a:pPr algn="ctr"/>
            <a:r>
              <a:rPr lang="pt-BR" sz="3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120947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" y="2324574"/>
            <a:ext cx="12090400" cy="517357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Boa Vista das Missões esta situado no norte do Rio Grande do Sul cuja estimativa populacional é de 2100 habitantes. </a:t>
            </a:r>
          </a:p>
          <a:p>
            <a:pPr algn="just">
              <a:lnSpc>
                <a:spcPct val="150000"/>
              </a:lnSpc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A UBS/ESF Boa Vista das Missões está localizado na zona urbana e possui um modelo assistencial de ESF. </a:t>
            </a:r>
          </a:p>
          <a:p>
            <a:endParaRPr lang="pt-BR" dirty="0"/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22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Localização de Boa Vista das Missõ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432" y="241794"/>
            <a:ext cx="1740575" cy="150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96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6926" y="661736"/>
            <a:ext cx="9408695" cy="385011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Antes da intervenção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1600" y="1436915"/>
            <a:ext cx="11974285" cy="516750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Segundo o CAP, estimam-se 21 gestantes, sendo atendidos na UBS/ESF 21 (100%) e 26 puérperas e dessas, 08 usuárias cadastradas (31%) bem como deficiências no serviço de saúde como no ingresso no 1º trimestre, consultas em dia, vacinação e Saúde Bucal.</a:t>
            </a:r>
          </a:p>
          <a:p>
            <a:pPr algn="just">
              <a:lnSpc>
                <a:spcPct val="150000"/>
              </a:lnSpc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Possui 1 equipe de saúde.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Processos de trabalho de 20 horas / semana;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Registros deficientes.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Influência de costumes e cultura (exames ginecológico e de mamas).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5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33" y="291117"/>
            <a:ext cx="115212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http://ibxk.com.br/materias/5995/551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045" y="111035"/>
            <a:ext cx="1767840" cy="132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50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36" y="230188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515258" y="4127593"/>
            <a:ext cx="11161484" cy="121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Melhoria da Atenção ao Pré-Natal e ao Puerpério na UBS/ESF Boa Vista das Missões, Boa Vista das Missões / RS</a:t>
            </a:r>
            <a:endParaRPr lang="pt-BR" sz="2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especiais.gnt.globo.com/infograficos/maes/images/backgrounds/mulh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335" y="3254057"/>
            <a:ext cx="2695575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967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159657" y="1421545"/>
            <a:ext cx="118291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1. Ampliar a cobertura das gestantes residentes na área de abrangência da unidade de saúde.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1.1. Ampliar a cobertura das gestantes residentes na área de abrangência da unidade de saúde.</a:t>
            </a:r>
          </a:p>
          <a:p>
            <a:pPr algn="just"/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34514" y="3730171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12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14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16 usuárias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065554" y="6187440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9" name="Seta para a Direita 8"/>
          <p:cNvSpPr/>
          <p:nvPr/>
        </p:nvSpPr>
        <p:spPr>
          <a:xfrm>
            <a:off x="7065554" y="2621874"/>
            <a:ext cx="1004389" cy="5277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8302171" y="2697813"/>
            <a:ext cx="368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Estimativa – PCD: 22 usuárias</a:t>
            </a:r>
            <a:endParaRPr lang="pt-BR" dirty="0"/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3719047620"/>
              </p:ext>
            </p:extLst>
          </p:nvPr>
        </p:nvGraphicFramePr>
        <p:xfrm>
          <a:off x="667656" y="2747108"/>
          <a:ext cx="5747657" cy="3305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928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400" b="1" dirty="0"/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450487" y="1515981"/>
            <a:ext cx="11433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1.2 Garantir a 100% das puérperas cadastradas no programa de Pré-Natal e Puerpério da UBS consulta puerperal antes dos 42 dias após o parto.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069943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02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04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01 usuária</a:t>
            </a:r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1582179221"/>
              </p:ext>
            </p:extLst>
          </p:nvPr>
        </p:nvGraphicFramePr>
        <p:xfrm>
          <a:off x="679993" y="3149600"/>
          <a:ext cx="5865949" cy="2703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770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35281" y="1552074"/>
            <a:ext cx="1154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2: Melhorar a qualidade da atenção ao Pré-Natal e Puerpério.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2.1: Garantir a 100% das gestantes o ingresso no primeiro trimestre de gestação.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694803123"/>
              </p:ext>
            </p:extLst>
          </p:nvPr>
        </p:nvGraphicFramePr>
        <p:xfrm>
          <a:off x="450485" y="3014372"/>
          <a:ext cx="6095457" cy="3150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8069943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09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11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13 usuárias</a:t>
            </a:r>
          </a:p>
        </p:txBody>
      </p:sp>
    </p:spTree>
    <p:extLst>
      <p:ext uri="{BB962C8B-B14F-4D97-AF65-F5344CB8AC3E}">
        <p14:creationId xmlns:p14="http://schemas.microsoft.com/office/powerpoint/2010/main" val="1600839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35281" y="1552074"/>
            <a:ext cx="1154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2.2: Realizar pelo menos um exame ginecológico por trimestre em 100% das gestantes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069943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08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10 usuárias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11 usuárias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170850487"/>
              </p:ext>
            </p:extLst>
          </p:nvPr>
        </p:nvGraphicFramePr>
        <p:xfrm>
          <a:off x="450486" y="2743200"/>
          <a:ext cx="6472828" cy="3227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375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1560</Words>
  <Application>Microsoft Office PowerPoint</Application>
  <PresentationFormat>Widescreen</PresentationFormat>
  <Paragraphs>183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Times New Roman</vt:lpstr>
      <vt:lpstr>Tema do Office</vt:lpstr>
      <vt:lpstr>Apresentação do PowerPoint</vt:lpstr>
      <vt:lpstr>INTRODUÇÃO</vt:lpstr>
      <vt:lpstr>INTRODUÇÃO</vt:lpstr>
      <vt:lpstr>Antes da intervenção</vt:lpstr>
      <vt:lpstr>OBJETIVO GERAL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REFLEXÃO CRÍTICA SOBRE O PROCESSO DE APRENDIZADO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home</dc:creator>
  <cp:lastModifiedBy>Fernanda Vargas Ferreira</cp:lastModifiedBy>
  <cp:revision>277</cp:revision>
  <dcterms:created xsi:type="dcterms:W3CDTF">2016-03-09T23:17:44Z</dcterms:created>
  <dcterms:modified xsi:type="dcterms:W3CDTF">2016-03-22T22:44:30Z</dcterms:modified>
</cp:coreProperties>
</file>